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arna Radhakrishnan - NOAA Affilia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>
      <p:cViewPr varScale="1">
        <p:scale>
          <a:sx n="144" d="100"/>
          <a:sy n="144" d="100"/>
        </p:scale>
        <p:origin x="7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10-18T16:18:55.514" idx="1">
    <p:pos x="6000" y="0"/>
    <p:text>@wenhao.dong@noaa.gov 
I won't get into details here, but just swapped images so there is obs, am4 and esm4 to show the comparison and difference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fd9ec8f7a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8fd9ec8f7a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03e99d94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903e99d94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fd9ec8f7a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fd9ec8f7a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2514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64"/>
              <a:buChar char="●"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openxmlformats.org/officeDocument/2006/relationships/hyperlink" Target="https://www.gfdl.noaa.gov/model-diagnostics-task-force-framework-team-2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hyperlink" Target="https://wcrp-osc2023.org/side-event-ll04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doi.org/10.1002/2016GL072430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github.com/NOAA-GFDL/MDTF-diagnostics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175/BAMS-D-21-0268.1" TargetMode="External"/><Relationship Id="rId5" Type="http://schemas.openxmlformats.org/officeDocument/2006/relationships/hyperlink" Target="https://www.youtube.com/watch?v=JklBHiSaQxw" TargetMode="External"/><Relationship Id="rId4" Type="http://schemas.openxmlformats.org/officeDocument/2006/relationships/hyperlink" Target="https://www.youtube.com/watch?v=us0d6vTwVk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950" y="129053"/>
            <a:ext cx="91383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D2036"/>
              </a:buClr>
              <a:buSzPts val="700"/>
              <a:buFont typeface="Calibri"/>
              <a:buNone/>
            </a:pPr>
            <a:r>
              <a:rPr lang="en" sz="3000">
                <a:solidFill>
                  <a:srgbClr val="BD2036"/>
                </a:solidFill>
                <a:latin typeface="Calibri"/>
                <a:ea typeface="Calibri"/>
                <a:cs typeface="Calibri"/>
                <a:sym typeface="Calibri"/>
              </a:rPr>
              <a:t>NOAA’s Model Diagnostics Task Force Framework</a:t>
            </a:r>
            <a:endParaRPr sz="3000">
              <a:solidFill>
                <a:srgbClr val="BD20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294967295"/>
          </p:nvPr>
        </p:nvSpPr>
        <p:spPr>
          <a:xfrm>
            <a:off x="-81825" y="1532394"/>
            <a:ext cx="9144000" cy="20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400" b="0" i="0" u="none" strike="noStrike" cap="none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Aparna Radhakrishnan</a:t>
            </a:r>
            <a:endParaRPr sz="24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100" b="0" i="0" u="none" strike="noStrike" cap="none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On behalf of the</a:t>
            </a:r>
            <a:endParaRPr sz="21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5BC"/>
              </a:buClr>
              <a:buSzPts val="300"/>
              <a:buFont typeface="Arial"/>
              <a:buNone/>
            </a:pPr>
            <a:r>
              <a:rPr lang="en" sz="2100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MDTF</a:t>
            </a:r>
            <a:r>
              <a:rPr lang="en" sz="2100" b="1">
                <a:solidFill>
                  <a:srgbClr val="0075BC"/>
                </a:solidFill>
                <a:latin typeface="Calibri"/>
                <a:ea typeface="Calibri"/>
                <a:cs typeface="Calibri"/>
                <a:sym typeface="Calibri"/>
              </a:rPr>
              <a:t> framework team</a:t>
            </a:r>
            <a:endParaRPr sz="2100" b="1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endParaRPr sz="1500" b="0" i="0" u="none" strike="noStrike" cap="none">
              <a:solidFill>
                <a:srgbClr val="0075B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382950" y="4009913"/>
            <a:ext cx="5927100" cy="8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WCRP Open Science Conference 2023, Rwanda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LL04 - CMIP and CORDEX Analysis and Evaluation Tools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75" y="4072075"/>
            <a:ext cx="727309" cy="8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6250" y="4137137"/>
            <a:ext cx="1575475" cy="547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82133" y="3307228"/>
            <a:ext cx="8109200" cy="485366"/>
            <a:chOff x="213703" y="5734651"/>
            <a:chExt cx="11944617" cy="988728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213703" y="5734651"/>
              <a:ext cx="10712491" cy="988728"/>
              <a:chOff x="243611" y="4962858"/>
              <a:chExt cx="10712491" cy="988728"/>
            </a:xfrm>
          </p:grpSpPr>
          <p:pic>
            <p:nvPicPr>
              <p:cNvPr id="61" name="Google Shape;61;p13" descr="Climate Program Office &gt; Meet the Divisions &gt; Earth System Science and  Modeling &gt; MAPP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43611" y="5086910"/>
                <a:ext cx="1758834" cy="6078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62;p13" descr="jrl_FIG-Gfdl-Logo – Geophysical Fluid Dynamics Laboratory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022013" y="5086363"/>
                <a:ext cx="695485" cy="67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3" descr="University of California, Los Angeles (UCLA) | Drought.gov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022602" y="5015470"/>
                <a:ext cx="860306" cy="6738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13" descr="Brand Standards | NCAR &amp; UCAR News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824493" y="5318254"/>
                <a:ext cx="860306" cy="3094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13" descr="Our structure | University Corporation for Atmospheric Research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824851" y="5223171"/>
                <a:ext cx="904713" cy="3094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oogle Shape;66;p13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4828614" y="5357608"/>
                <a:ext cx="650535" cy="1992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13" descr="Image-Gallery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7805569" y="4964208"/>
                <a:ext cx="860305" cy="8532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13" descr="Download Princeton University (College of New Jersey) Logo in SVG Vector or  PNG File Format - Logo.wine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5407990" y="4962858"/>
                <a:ext cx="1483091" cy="9887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3" descr="UW logos | UW Brand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8786644" y="5173496"/>
                <a:ext cx="1036461" cy="509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13" descr="Lecturer in Environmental Science and Policy at UC Davis | Institute for  Resources, Environment and Sustainability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9943874" y="5283689"/>
                <a:ext cx="1012228" cy="3440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" name="Google Shape;71;p13" descr="DOE logo - Intellectual Property Office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746175" y="5767791"/>
              <a:ext cx="1412145" cy="853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0"/>
    </mc:Choice>
    <mc:Fallback xmlns="">
      <p:transition spd="slow" advTm="19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0" y="72381"/>
            <a:ext cx="85206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lang="en" sz="2500" b="1">
                <a:solidFill>
                  <a:srgbClr val="C00000"/>
                </a:solidFill>
              </a:rPr>
              <a:t>Process Oriented Diagnostics (POD)</a:t>
            </a:r>
            <a:endParaRPr sz="2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400" y="532275"/>
            <a:ext cx="2117824" cy="190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225" y="743375"/>
            <a:ext cx="3189648" cy="18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5775700" y="617025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500">
                <a:solidFill>
                  <a:srgbClr val="1F2328"/>
                </a:solidFill>
                <a:highlight>
                  <a:srgbClr val="FFFFFF"/>
                </a:highlight>
              </a:rPr>
              <a:t>Gonzalez, A. O., and X. Jiang (2017)</a:t>
            </a:r>
            <a:r>
              <a:rPr lang="en" sz="5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https://doi.org/10.1002/2016GL072430</a:t>
            </a:r>
            <a:r>
              <a:rPr lang="en" sz="500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750">
              <a:solidFill>
                <a:srgbClr val="1C1D1E"/>
              </a:solidFill>
              <a:highlight>
                <a:srgbClr val="FFFFFF"/>
              </a:highlight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145900" y="2442750"/>
            <a:ext cx="1476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Ref. Dong, 2021, UFS webinar, CMIP6 datasets from ESGF. </a:t>
            </a:r>
            <a:endParaRPr sz="700"/>
          </a:p>
        </p:txBody>
      </p:sp>
      <p:sp>
        <p:nvSpPr>
          <p:cNvPr id="81" name="Google Shape;81;p14"/>
          <p:cNvSpPr/>
          <p:nvPr/>
        </p:nvSpPr>
        <p:spPr>
          <a:xfrm>
            <a:off x="6341800" y="2574075"/>
            <a:ext cx="2433900" cy="1048500"/>
          </a:xfrm>
          <a:prstGeom prst="rect">
            <a:avLst/>
          </a:prstGeom>
          <a:solidFill>
            <a:srgbClr val="EEEEEE"/>
          </a:solidFill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Maritime continent </a:t>
            </a:r>
            <a:r>
              <a:rPr lang="en" sz="1200" b="1" i="1">
                <a:solidFill>
                  <a:srgbClr val="1155CC"/>
                </a:solidFill>
              </a:rPr>
              <a:t>moisture pattern skill</a:t>
            </a:r>
            <a:r>
              <a:rPr lang="en" sz="1200"/>
              <a:t> is correlated with </a:t>
            </a:r>
            <a:r>
              <a:rPr lang="en" sz="1200" b="1" i="1">
                <a:solidFill>
                  <a:srgbClr val="1155CC"/>
                </a:solidFill>
              </a:rPr>
              <a:t>MJO propagation skill</a:t>
            </a:r>
            <a:r>
              <a:rPr lang="en" sz="1200"/>
              <a:t>;</a:t>
            </a:r>
            <a:br>
              <a:rPr lang="en" sz="1200"/>
            </a:br>
            <a:r>
              <a:rPr lang="en" sz="1200" b="1" i="1">
                <a:solidFill>
                  <a:srgbClr val="1155CC"/>
                </a:solidFill>
              </a:rPr>
              <a:t>Convective timescale</a:t>
            </a:r>
            <a:r>
              <a:rPr lang="en" sz="1200"/>
              <a:t> is correlated with </a:t>
            </a:r>
            <a:r>
              <a:rPr lang="en" sz="1200" b="1" i="1">
                <a:solidFill>
                  <a:srgbClr val="1155CC"/>
                </a:solidFill>
              </a:rPr>
              <a:t>MJO amplitude</a:t>
            </a:r>
            <a:r>
              <a:rPr lang="en" sz="1200"/>
              <a:t>. </a:t>
            </a:r>
            <a:endParaRPr sz="1200" b="1" i="1"/>
          </a:p>
        </p:txBody>
      </p:sp>
      <p:sp>
        <p:nvSpPr>
          <p:cNvPr id="82" name="Google Shape;82;p14"/>
          <p:cNvSpPr txBox="1"/>
          <p:nvPr/>
        </p:nvSpPr>
        <p:spPr>
          <a:xfrm>
            <a:off x="467300" y="3412813"/>
            <a:ext cx="3614700" cy="400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Why does the model behave a certain way?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703550" y="3956350"/>
            <a:ext cx="3614700" cy="6156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Deep-dive into the processes, emergent behaviors..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901750" y="4665700"/>
            <a:ext cx="2482800" cy="4002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Learn, share, improve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703550" y="2574063"/>
            <a:ext cx="1779000" cy="2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MJO lifecycle</a:t>
            </a:r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6">
            <a:alphaModFix/>
          </a:blip>
          <a:srcRect l="3159" t="16627" r="3652" b="14747"/>
          <a:stretch/>
        </p:blipFill>
        <p:spPr>
          <a:xfrm>
            <a:off x="101400" y="589575"/>
            <a:ext cx="1843500" cy="1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0175" y="515175"/>
            <a:ext cx="1843500" cy="194607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/>
        </p:nvSpPr>
        <p:spPr>
          <a:xfrm>
            <a:off x="949425" y="1834325"/>
            <a:ext cx="636000" cy="258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OBS</a:t>
            </a:r>
            <a:endParaRPr sz="700"/>
          </a:p>
        </p:txBody>
      </p:sp>
      <p:sp>
        <p:nvSpPr>
          <p:cNvPr id="89" name="Google Shape;89;p14"/>
          <p:cNvSpPr txBox="1"/>
          <p:nvPr/>
        </p:nvSpPr>
        <p:spPr>
          <a:xfrm>
            <a:off x="2369550" y="1827575"/>
            <a:ext cx="893400" cy="258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GFDL-AM4</a:t>
            </a:r>
            <a:endParaRPr sz="700"/>
          </a:p>
        </p:txBody>
      </p:sp>
      <p:sp>
        <p:nvSpPr>
          <p:cNvPr id="90" name="Google Shape;90;p14"/>
          <p:cNvSpPr txBox="1"/>
          <p:nvPr/>
        </p:nvSpPr>
        <p:spPr>
          <a:xfrm>
            <a:off x="4218626" y="1834325"/>
            <a:ext cx="995700" cy="2580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GFDL-ESM4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66"/>
    </mc:Choice>
    <mc:Fallback xmlns="">
      <p:transition spd="slow" advTm="717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480700" y="2190750"/>
            <a:ext cx="241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 b="1"/>
              <a:t>NOAA’s Model Diagnostics Task Force, funded by NOAA MAPP</a:t>
            </a:r>
            <a:endParaRPr sz="2050" b="1"/>
          </a:p>
        </p:txBody>
      </p:sp>
      <p:sp>
        <p:nvSpPr>
          <p:cNvPr id="98" name="Google Shape;98;p15"/>
          <p:cNvSpPr txBox="1"/>
          <p:nvPr/>
        </p:nvSpPr>
        <p:spPr>
          <a:xfrm>
            <a:off x="104665" y="524700"/>
            <a:ext cx="359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Task Force Lead:  D. Neelin (UCLA)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46425" y="2091625"/>
            <a:ext cx="37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248675" y="924900"/>
            <a:ext cx="3779400" cy="2265600"/>
          </a:xfrm>
          <a:prstGeom prst="roundRect">
            <a:avLst>
              <a:gd name="adj" fmla="val 16667"/>
            </a:avLst>
          </a:prstGeom>
          <a:solidFill>
            <a:srgbClr val="003087">
              <a:alpha val="17260"/>
            </a:srgbClr>
          </a:solidFill>
          <a:ln w="19050" cap="flat" cmpd="sng">
            <a:solidFill>
              <a:srgbClr val="0030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We Have Done: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Established community of &gt;90 diagnosticians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Built a Python-based framework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Collaboration with DOE on Earth System Metrics and Diagnostics Standards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Prepared extensive documentation &amp; tutorials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Moved to an open-development environment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Ability to do multi-model comparisons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Robust Testing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126" y="1110300"/>
            <a:ext cx="359075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4331400" y="924850"/>
            <a:ext cx="3912300" cy="2265600"/>
          </a:xfrm>
          <a:prstGeom prst="roundRect">
            <a:avLst>
              <a:gd name="adj" fmla="val 16667"/>
            </a:avLst>
          </a:prstGeom>
          <a:solidFill>
            <a:srgbClr val="0085CA">
              <a:alpha val="14290"/>
            </a:srgbClr>
          </a:solidFill>
          <a:ln w="19050" cap="flat" cmpd="sng">
            <a:solidFill>
              <a:srgbClr val="0085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Where We are Going:</a:t>
            </a:r>
            <a:br>
              <a:rPr lang="en" b="1">
                <a:solidFill>
                  <a:schemeClr val="dk1"/>
                </a:solidFill>
              </a:rPr>
            </a:br>
            <a:br>
              <a:rPr lang="en" b="1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Major “data processor” redesign for an agile framework for ALL.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Expand to more Earth system components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Explore more weather-scale phenomena 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Model workflow integration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Align with GFDL/NOAA objectives while collaborating with other community partners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000" y="1110289"/>
            <a:ext cx="548700" cy="5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2611200" y="4420550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A.Radhakrishnan, MDTF, WCRP OSC 2023</a:t>
            </a:r>
            <a:endParaRPr sz="900"/>
          </a:p>
        </p:txBody>
      </p:sp>
      <p:sp>
        <p:nvSpPr>
          <p:cNvPr id="105" name="Google Shape;105;p15"/>
          <p:cNvSpPr txBox="1"/>
          <p:nvPr/>
        </p:nvSpPr>
        <p:spPr>
          <a:xfrm>
            <a:off x="1766850" y="3423400"/>
            <a:ext cx="5457600" cy="9234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Roboto"/>
                <a:ea typeface="Roboto"/>
                <a:cs typeface="Roboto"/>
                <a:sym typeface="Roboto"/>
              </a:rPr>
              <a:t>Connect model development efforts with expertise in the academic and private sectors to evaluate and improve model performance and process representation</a:t>
            </a:r>
            <a:endParaRPr sz="16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6"/>
    </mc:Choice>
    <mc:Fallback xmlns="">
      <p:transition spd="slow" advTm="698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29450" y="1571400"/>
            <a:ext cx="8520600" cy="20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MDTF GitHub Repository: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https://github.com/NOAA-GFDL/MDTF-diagnostics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MDTF YouTube Tutorials:</a:t>
            </a:r>
            <a:endParaRPr sz="1700"/>
          </a:p>
          <a:p>
            <a:pPr marL="182880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Installing the MDTF-diagnostics package</a:t>
            </a:r>
            <a:endParaRPr sz="1700"/>
          </a:p>
          <a:p>
            <a:pPr marL="182880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AutoNum type="alphaLcPeriod"/>
            </a:pPr>
            <a:r>
              <a:rPr lang="en" sz="17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Contributing a POD to MDTF-diagnostics repository</a:t>
            </a:r>
            <a:endParaRPr sz="1700"/>
          </a:p>
          <a:p>
            <a:pPr marL="457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Recent publication: </a:t>
            </a:r>
            <a:endParaRPr sz="17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EDF0F2"/>
                </a:highlight>
              </a:rPr>
              <a:t>Neelin, J. D., and Coauthors, 2023: Process-Oriented Diagnostics: Principles, Practice, Community Development, and Common Standards. </a:t>
            </a:r>
            <a:r>
              <a:rPr lang="en" sz="1200" i="1">
                <a:solidFill>
                  <a:srgbClr val="333333"/>
                </a:solidFill>
                <a:highlight>
                  <a:srgbClr val="EDF0F2"/>
                </a:highlight>
              </a:rPr>
              <a:t>Bull. Amer. Meteor. Soc.</a:t>
            </a:r>
            <a:r>
              <a:rPr lang="en" sz="1200">
                <a:solidFill>
                  <a:srgbClr val="333333"/>
                </a:solidFill>
                <a:highlight>
                  <a:srgbClr val="EDF0F2"/>
                </a:highlight>
              </a:rPr>
              <a:t>, </a:t>
            </a:r>
            <a:r>
              <a:rPr lang="en" sz="1200" b="1">
                <a:solidFill>
                  <a:srgbClr val="333333"/>
                </a:solidFill>
                <a:highlight>
                  <a:srgbClr val="EDF0F2"/>
                </a:highlight>
              </a:rPr>
              <a:t>104</a:t>
            </a:r>
            <a:r>
              <a:rPr lang="en" sz="1200">
                <a:solidFill>
                  <a:srgbClr val="333333"/>
                </a:solidFill>
                <a:highlight>
                  <a:srgbClr val="EDF0F2"/>
                </a:highlight>
              </a:rPr>
              <a:t>, E1452–E1468, </a:t>
            </a:r>
            <a:r>
              <a:rPr lang="en" sz="1200" u="sng">
                <a:solidFill>
                  <a:schemeClr val="hlink"/>
                </a:solidFill>
                <a:highlight>
                  <a:srgbClr val="EDF0F2"/>
                </a:highlight>
                <a:hlinkClick r:id="rId6"/>
              </a:rPr>
              <a:t>https://doi.org/10.1175/BAMS-D-21-0268.1</a:t>
            </a:r>
            <a:r>
              <a:rPr lang="en" sz="1200">
                <a:solidFill>
                  <a:srgbClr val="333333"/>
                </a:solidFill>
                <a:highlight>
                  <a:srgbClr val="EDF0F2"/>
                </a:highlight>
              </a:rPr>
              <a:t>.</a:t>
            </a:r>
            <a:endParaRPr sz="1200">
              <a:solidFill>
                <a:srgbClr val="333333"/>
              </a:solidFill>
              <a:highlight>
                <a:srgbClr val="EDF0F2"/>
              </a:highlight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4294967295"/>
          </p:nvPr>
        </p:nvSpPr>
        <p:spPr>
          <a:xfrm>
            <a:off x="311700" y="-12175"/>
            <a:ext cx="8520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 b="1"/>
              <a:t>Learn more about MDTF!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450" y="4573525"/>
            <a:ext cx="590393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7701" y="4517753"/>
            <a:ext cx="1562325" cy="457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700450" y="4767275"/>
            <a:ext cx="286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A.Radhakrishnan, MDTF, WCRP OSC 2023</a:t>
            </a:r>
            <a:endParaRPr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0"/>
    </mc:Choice>
    <mc:Fallback xmlns="">
      <p:transition spd="slow" advTm="1740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Macintosh PowerPoint</Application>
  <PresentationFormat>On-screen Show (16:9)</PresentationFormat>
  <Paragraphs>45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Roboto</vt:lpstr>
      <vt:lpstr>Calibri</vt:lpstr>
      <vt:lpstr>Simple Light</vt:lpstr>
      <vt:lpstr>NOAA’s Model Diagnostics Task Force Framework</vt:lpstr>
      <vt:lpstr>Process Oriented Diagnostics (POD)</vt:lpstr>
      <vt:lpstr>NOAA’s Model Diagnostics Task Force, funded by NOAA MAPP</vt:lpstr>
      <vt:lpstr>MDTF GitHub Repository: https://github.com/NOAA-GFDL/MDTF-diagnostics MDTF YouTube Tutorials: Installing the MDTF-diagnostics package Contributing a POD to MDTF-diagnostics repository Recent publication:  Neelin, J. D., and Coauthors, 2023: Process-Oriented Diagnostics: Principles, Practice, Community Development, and Common Standards. Bull. Amer. Meteor. Soc., 104, E1452–E1468, https://doi.org/10.1175/BAMS-D-21-0268.1.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NOAA’s Model Diagnostics Task Force Framework</dc:title>
  <cp:lastModifiedBy>Aparna Radhakrishnan</cp:lastModifiedBy>
  <cp:revision>3</cp:revision>
  <dcterms:modified xsi:type="dcterms:W3CDTF">2023-10-18T17:33:44Z</dcterms:modified>
</cp:coreProperties>
</file>